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7" r:id="rId2"/>
    <p:sldId id="259" r:id="rId3"/>
    <p:sldId id="268" r:id="rId4"/>
    <p:sldId id="260" r:id="rId5"/>
    <p:sldId id="269" r:id="rId6"/>
    <p:sldId id="274" r:id="rId7"/>
    <p:sldId id="275" r:id="rId8"/>
    <p:sldId id="277" r:id="rId9"/>
    <p:sldId id="273" r:id="rId10"/>
    <p:sldId id="281" r:id="rId11"/>
    <p:sldId id="285" r:id="rId12"/>
    <p:sldId id="282" r:id="rId13"/>
    <p:sldId id="266" r:id="rId14"/>
    <p:sldId id="267" r:id="rId15"/>
    <p:sldId id="278" r:id="rId16"/>
    <p:sldId id="284" r:id="rId17"/>
    <p:sldId id="279" r:id="rId18"/>
    <p:sldId id="280" r:id="rId19"/>
    <p:sldId id="286" r:id="rId2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Nunito" pitchFamily="2" charset="77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CE00"/>
    <a:srgbClr val="E8D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62"/>
    <p:restoredTop sz="94654"/>
  </p:normalViewPr>
  <p:slideViewPr>
    <p:cSldViewPr snapToGrid="0">
      <p:cViewPr varScale="1">
        <p:scale>
          <a:sx n="208" d="100"/>
          <a:sy n="208" d="100"/>
        </p:scale>
        <p:origin x="240" y="8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a8b31530c6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a8b31530c6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a8b31530c6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a8b31530c6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a8b31530c6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a8b31530c6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21051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a8b31530c6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a8b31530c6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1020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a8b31530c6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a8b31530c6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52221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a8b31530c6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a8b31530c6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71429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a8b31530c6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a8b31530c6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84364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a8b31530c6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a8b31530c6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a8b31530c6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a8b31530c6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20794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a8b31530c6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a8b31530c6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a8b31530c6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a8b31530c6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2833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a8b31530c6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a8b31530c6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40015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a8b31530c6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a8b31530c6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51136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a8b31530c6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a8b31530c6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9003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a8b31530c6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a8b31530c6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shubhamsarafo/advertisi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shubhamsarafo/advertisin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kaggle.com/shubhamsarafo/advertising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aggle.com/shubhamsarafo/advertising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aggle.com/shubhamsarafo/advertising" TargetMode="Externa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kaggle.com/shubhamsarafo/advertisin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shubhamsarafo/advertisi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F128949-6C50-AF4C-829C-CFB60B9B24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55" y="203200"/>
            <a:ext cx="8751186" cy="47396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E4EF9AB-3A6C-E847-B173-FB54C765B7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9360" y="453390"/>
            <a:ext cx="2082800" cy="2082800"/>
          </a:xfrm>
          <a:prstGeom prst="rect">
            <a:avLst/>
          </a:prstGeom>
          <a:effectLst>
            <a:glow>
              <a:schemeClr val="accent1"/>
            </a:glow>
            <a:reflection blurRad="6350" endPos="0" dir="5400000" sy="-100000" algn="bl" rotWithShape="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1E14D-2853-F44A-8C85-53C5C861E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548423"/>
            <a:ext cx="7505700" cy="954600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Google Shape;151;p16">
            <a:extLst>
              <a:ext uri="{FF2B5EF4-FFF2-40B4-BE49-F238E27FC236}">
                <a16:creationId xmlns:a16="http://schemas.microsoft.com/office/drawing/2014/main" id="{445D75D5-891B-0143-B692-ABCE8D59A3B8}"/>
              </a:ext>
            </a:extLst>
          </p:cNvPr>
          <p:cNvSpPr txBox="1"/>
          <p:nvPr/>
        </p:nvSpPr>
        <p:spPr>
          <a:xfrm>
            <a:off x="819150" y="4556104"/>
            <a:ext cx="7651609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en" sz="1300" dirty="0">
                <a:solidFill>
                  <a:srgbClr val="B7B7B7"/>
                </a:solidFill>
                <a:latin typeface="Calibri"/>
                <a:ea typeface="Calibri"/>
                <a:cs typeface="Calibri"/>
                <a:sym typeface="Calibri"/>
              </a:rPr>
              <a:t>Jupyter notebook: </a:t>
            </a:r>
            <a:r>
              <a:rPr lang="en-US" sz="1300" dirty="0">
                <a:solidFill>
                  <a:srgbClr val="B7B7B7"/>
                </a:solidFill>
                <a:latin typeface="Calibri"/>
                <a:cs typeface="Calibri"/>
              </a:rPr>
              <a:t>https://github.com/cristina-iacob/Predicting-Ad-Click/blob/main/AdClickPrediction.ipynb</a:t>
            </a:r>
            <a:endParaRPr sz="1300" dirty="0">
              <a:solidFill>
                <a:srgbClr val="B7B7B7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1F54DB20-E67E-0941-AD6E-E7B99291D4BD}"/>
              </a:ext>
            </a:extLst>
          </p:cNvPr>
          <p:cNvSpPr txBox="1">
            <a:spLocks/>
          </p:cNvSpPr>
          <p:nvPr/>
        </p:nvSpPr>
        <p:spPr>
          <a:xfrm>
            <a:off x="1765804" y="2269445"/>
            <a:ext cx="2166036" cy="402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46050" indent="0">
              <a:buNone/>
            </a:pPr>
            <a:r>
              <a:rPr lang="en-US" sz="1400" b="1" dirty="0">
                <a:solidFill>
                  <a:schemeClr val="accent3"/>
                </a:solidFill>
              </a:rPr>
              <a:t>Logistic Regression</a:t>
            </a:r>
          </a:p>
          <a:p>
            <a:endParaRPr lang="en-US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76A1B0D-247B-6E48-9271-EB9F9B5D33BA}"/>
              </a:ext>
            </a:extLst>
          </p:cNvPr>
          <p:cNvSpPr txBox="1">
            <a:spLocks/>
          </p:cNvSpPr>
          <p:nvPr/>
        </p:nvSpPr>
        <p:spPr>
          <a:xfrm>
            <a:off x="4721351" y="2244815"/>
            <a:ext cx="2608518" cy="402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46050" indent="0">
              <a:buNone/>
            </a:pPr>
            <a:r>
              <a:rPr lang="en-US" sz="1400" b="1" dirty="0">
                <a:solidFill>
                  <a:schemeClr val="accent3"/>
                </a:solidFill>
              </a:rPr>
              <a:t>K Nearest Neighbors Classifier</a:t>
            </a:r>
          </a:p>
          <a:p>
            <a:endParaRPr lang="en-US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088D9851-CA66-1949-BB09-DE98D64E5B4E}"/>
              </a:ext>
            </a:extLst>
          </p:cNvPr>
          <p:cNvSpPr txBox="1">
            <a:spLocks/>
          </p:cNvSpPr>
          <p:nvPr/>
        </p:nvSpPr>
        <p:spPr>
          <a:xfrm>
            <a:off x="1765804" y="3818811"/>
            <a:ext cx="2166036" cy="402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46050" indent="0">
              <a:buNone/>
            </a:pPr>
            <a:r>
              <a:rPr lang="en-US" sz="1400" b="1" dirty="0">
                <a:solidFill>
                  <a:schemeClr val="accent3"/>
                </a:solidFill>
              </a:rPr>
              <a:t>Random Forest Classifier</a:t>
            </a:r>
          </a:p>
          <a:p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C00A105A-779D-4343-A4A9-BA4C53BBE6C2}"/>
              </a:ext>
            </a:extLst>
          </p:cNvPr>
          <p:cNvSpPr txBox="1">
            <a:spLocks/>
          </p:cNvSpPr>
          <p:nvPr/>
        </p:nvSpPr>
        <p:spPr>
          <a:xfrm>
            <a:off x="4721351" y="3794181"/>
            <a:ext cx="2608518" cy="402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46050" indent="0">
              <a:buNone/>
            </a:pPr>
            <a:r>
              <a:rPr lang="en-US" sz="1400" b="1" dirty="0">
                <a:solidFill>
                  <a:schemeClr val="accent3"/>
                </a:solidFill>
              </a:rPr>
              <a:t>Gradient Boosting Classifier</a:t>
            </a:r>
          </a:p>
          <a:p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648CFBDE-F2E7-684C-BFE9-23CC8525C0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573" y="1324689"/>
            <a:ext cx="2828366" cy="83239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0A15150-2D56-6348-80DC-E5147E1A2E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316452"/>
            <a:ext cx="2777584" cy="83239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966957D-944B-7349-AF90-BABDBF3C63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561" y="2827486"/>
            <a:ext cx="2963378" cy="90753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BEDB051-3A75-5144-91DB-F013F57C46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1167" y="2840522"/>
            <a:ext cx="2956208" cy="877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428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1E14D-2853-F44A-8C85-53C5C861E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428246"/>
            <a:ext cx="7505700" cy="627303"/>
          </a:xfrm>
        </p:spPr>
        <p:txBody>
          <a:bodyPr/>
          <a:lstStyle/>
          <a:p>
            <a:r>
              <a:rPr lang="en-US" dirty="0"/>
              <a:t>Results (cont’d)</a:t>
            </a:r>
          </a:p>
        </p:txBody>
      </p:sp>
      <p:sp>
        <p:nvSpPr>
          <p:cNvPr id="4" name="Google Shape;151;p16">
            <a:extLst>
              <a:ext uri="{FF2B5EF4-FFF2-40B4-BE49-F238E27FC236}">
                <a16:creationId xmlns:a16="http://schemas.microsoft.com/office/drawing/2014/main" id="{445D75D5-891B-0143-B692-ABCE8D59A3B8}"/>
              </a:ext>
            </a:extLst>
          </p:cNvPr>
          <p:cNvSpPr txBox="1"/>
          <p:nvPr/>
        </p:nvSpPr>
        <p:spPr>
          <a:xfrm>
            <a:off x="819150" y="4556104"/>
            <a:ext cx="7651609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en" sz="1300" dirty="0">
                <a:solidFill>
                  <a:srgbClr val="B7B7B7"/>
                </a:solidFill>
                <a:latin typeface="Calibri"/>
                <a:ea typeface="Calibri"/>
                <a:cs typeface="Calibri"/>
                <a:sym typeface="Calibri"/>
              </a:rPr>
              <a:t>Jupyter notebook: </a:t>
            </a:r>
            <a:r>
              <a:rPr lang="en-US" sz="1300" dirty="0">
                <a:solidFill>
                  <a:srgbClr val="B7B7B7"/>
                </a:solidFill>
                <a:latin typeface="Calibri"/>
                <a:cs typeface="Calibri"/>
              </a:rPr>
              <a:t>https://github.com/cristina-iacob/Predicting-Ad-Click/blob/main/AdClickPrediction.ipynb</a:t>
            </a:r>
            <a:endParaRPr sz="1300" dirty="0">
              <a:solidFill>
                <a:srgbClr val="B7B7B7"/>
              </a:solidFill>
              <a:latin typeface="Calibri"/>
              <a:cs typeface="Calibri"/>
              <a:sym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21A1ED-E202-E045-A437-D21CBC7F2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3113" y="1663103"/>
            <a:ext cx="3982330" cy="3052151"/>
          </a:xfrm>
          <a:prstGeom prst="rect">
            <a:avLst/>
          </a:prstGeom>
        </p:spPr>
      </p:pic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59451182-8947-8645-9F18-AB2A59778563}"/>
              </a:ext>
            </a:extLst>
          </p:cNvPr>
          <p:cNvSpPr txBox="1">
            <a:spLocks/>
          </p:cNvSpPr>
          <p:nvPr/>
        </p:nvSpPr>
        <p:spPr>
          <a:xfrm>
            <a:off x="1041647" y="956764"/>
            <a:ext cx="2468666" cy="402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46050" indent="0">
              <a:buNone/>
            </a:pPr>
            <a:r>
              <a:rPr lang="en-US" sz="1400" b="1" dirty="0">
                <a:solidFill>
                  <a:schemeClr val="bg2"/>
                </a:solidFill>
              </a:rPr>
              <a:t>Winner: Logistic Regression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917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1E14D-2853-F44A-8C85-53C5C861E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693085"/>
            <a:ext cx="7505700" cy="954600"/>
          </a:xfrm>
        </p:spPr>
        <p:txBody>
          <a:bodyPr/>
          <a:lstStyle/>
          <a:p>
            <a:r>
              <a:rPr lang="en-US" dirty="0"/>
              <a:t>Conclusions:</a:t>
            </a:r>
          </a:p>
        </p:txBody>
      </p:sp>
      <p:sp>
        <p:nvSpPr>
          <p:cNvPr id="4" name="Google Shape;151;p16">
            <a:extLst>
              <a:ext uri="{FF2B5EF4-FFF2-40B4-BE49-F238E27FC236}">
                <a16:creationId xmlns:a16="http://schemas.microsoft.com/office/drawing/2014/main" id="{445D75D5-891B-0143-B692-ABCE8D59A3B8}"/>
              </a:ext>
            </a:extLst>
          </p:cNvPr>
          <p:cNvSpPr txBox="1"/>
          <p:nvPr/>
        </p:nvSpPr>
        <p:spPr>
          <a:xfrm>
            <a:off x="819150" y="4556104"/>
            <a:ext cx="7651609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en" sz="1300" dirty="0">
                <a:solidFill>
                  <a:srgbClr val="B7B7B7"/>
                </a:solidFill>
                <a:latin typeface="Calibri"/>
                <a:ea typeface="Calibri"/>
                <a:cs typeface="Calibri"/>
                <a:sym typeface="Calibri"/>
              </a:rPr>
              <a:t>Jupyter notebook: </a:t>
            </a:r>
            <a:r>
              <a:rPr lang="en-US" sz="1300" dirty="0">
                <a:solidFill>
                  <a:srgbClr val="B7B7B7"/>
                </a:solidFill>
                <a:latin typeface="Calibri"/>
                <a:cs typeface="Calibri"/>
              </a:rPr>
              <a:t>https://github.com/cristina-iacob/Predicting-Ad-Click/blob/main/AdClickPrediction.ipynb</a:t>
            </a:r>
            <a:endParaRPr sz="1300" dirty="0">
              <a:solidFill>
                <a:srgbClr val="B7B7B7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7677B35-C010-AB4D-BF28-48D927BFC2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8049" y="1047860"/>
            <a:ext cx="7505700" cy="1978457"/>
          </a:xfrm>
        </p:spPr>
        <p:txBody>
          <a:bodyPr/>
          <a:lstStyle/>
          <a:p>
            <a:pPr marL="146050" indent="0">
              <a:buNone/>
            </a:pPr>
            <a:endParaRPr lang="en-US" dirty="0"/>
          </a:p>
          <a:p>
            <a:r>
              <a:rPr lang="en-US" dirty="0"/>
              <a:t>According to our analysis, customers who are more likely to click on an ad:</a:t>
            </a:r>
          </a:p>
          <a:p>
            <a:pPr marL="946150" lvl="1" indent="-342900">
              <a:buFont typeface="+mj-lt"/>
              <a:buAutoNum type="arabicPeriod"/>
            </a:pPr>
            <a:r>
              <a:rPr lang="en-US" sz="1300" dirty="0"/>
              <a:t>tend to have lower-medium income, between $40.000-$50.000</a:t>
            </a:r>
          </a:p>
          <a:p>
            <a:pPr marL="946150" lvl="1" indent="-342900">
              <a:buFont typeface="+mj-lt"/>
              <a:buAutoNum type="arabicPeriod"/>
            </a:pPr>
            <a:r>
              <a:rPr lang="en-US" sz="1300" dirty="0"/>
              <a:t>over 40 years-old </a:t>
            </a:r>
          </a:p>
          <a:p>
            <a:pPr marL="946150" lvl="1" indent="-342900">
              <a:buFont typeface="+mj-lt"/>
              <a:buAutoNum type="arabicPeriod"/>
            </a:pPr>
            <a:r>
              <a:rPr lang="en-US" sz="1300" dirty="0"/>
              <a:t>not spending too much time on the website or browsing the internet</a:t>
            </a:r>
          </a:p>
          <a:p>
            <a:pPr marL="603250" lvl="1" indent="0">
              <a:buNone/>
            </a:pPr>
            <a:endParaRPr lang="en-US" sz="1300" dirty="0"/>
          </a:p>
          <a:p>
            <a:pPr marL="146050" indent="0">
              <a:buNone/>
            </a:pPr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902A5914-E26F-1C42-BD8B-2702469D1FA7}"/>
              </a:ext>
            </a:extLst>
          </p:cNvPr>
          <p:cNvSpPr txBox="1">
            <a:spLocks/>
          </p:cNvSpPr>
          <p:nvPr/>
        </p:nvSpPr>
        <p:spPr>
          <a:xfrm>
            <a:off x="1218049" y="3026317"/>
            <a:ext cx="7505700" cy="1424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46050" indent="0">
              <a:buFont typeface="Calibri"/>
              <a:buNone/>
            </a:pPr>
            <a:endParaRPr lang="en-US" dirty="0"/>
          </a:p>
          <a:p>
            <a:r>
              <a:rPr lang="en-US" sz="1400" dirty="0"/>
              <a:t>Our model is able to predict with </a:t>
            </a:r>
            <a:r>
              <a:rPr lang="en-US" dirty="0"/>
              <a:t>97% precision the people who will click on the ad and 99% precision those who will not. This means that the model is a bit better to correctly predict people who will not click on an ad then those who will do.</a:t>
            </a:r>
          </a:p>
        </p:txBody>
      </p:sp>
    </p:spTree>
    <p:extLst>
      <p:ext uri="{BB962C8B-B14F-4D97-AF65-F5344CB8AC3E}">
        <p14:creationId xmlns:p14="http://schemas.microsoft.com/office/powerpoint/2010/main" val="2773562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Limitations and Next Steps</a:t>
            </a:r>
            <a:endParaRPr dirty="0"/>
          </a:p>
        </p:txBody>
      </p:sp>
      <p:sp>
        <p:nvSpPr>
          <p:cNvPr id="204" name="Google Shape;204;p23"/>
          <p:cNvSpPr txBox="1">
            <a:spLocks noGrp="1"/>
          </p:cNvSpPr>
          <p:nvPr>
            <p:ph type="body" idx="1"/>
          </p:nvPr>
        </p:nvSpPr>
        <p:spPr>
          <a:xfrm>
            <a:off x="819150" y="1503717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700" dirty="0"/>
              <a:t>We had a limited amount of data: 1000 records, half of year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700" dirty="0"/>
              <a:t>Ad titles were all unique (and non-sense) so they were not used in modeling; same for Countries and Cities</a:t>
            </a:r>
          </a:p>
          <a:p>
            <a:pPr marL="120650" lvl="0" indent="0" algn="l" rtl="0">
              <a:spcBef>
                <a:spcPts val="0"/>
              </a:spcBef>
              <a:spcAft>
                <a:spcPts val="0"/>
              </a:spcAft>
              <a:buSzPts val="1700"/>
              <a:buNone/>
            </a:pPr>
            <a:endParaRPr sz="1700"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700" dirty="0"/>
              <a:t>New data to include more information such as Education, Income, Marital Status, Ad categories</a:t>
            </a:r>
            <a:endParaRPr sz="1700"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dirty="0"/>
              <a:t>Have more testing data and adjust the models based on the new results</a:t>
            </a:r>
            <a:endParaRPr sz="1700" dirty="0"/>
          </a:p>
        </p:txBody>
      </p:sp>
      <p:sp>
        <p:nvSpPr>
          <p:cNvPr id="4" name="Google Shape;151;p16">
            <a:extLst>
              <a:ext uri="{FF2B5EF4-FFF2-40B4-BE49-F238E27FC236}">
                <a16:creationId xmlns:a16="http://schemas.microsoft.com/office/drawing/2014/main" id="{D58B0F36-DE8C-AC4C-A2ED-CCD18FA7EC03}"/>
              </a:ext>
            </a:extLst>
          </p:cNvPr>
          <p:cNvSpPr txBox="1"/>
          <p:nvPr/>
        </p:nvSpPr>
        <p:spPr>
          <a:xfrm>
            <a:off x="819150" y="4556104"/>
            <a:ext cx="7651609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en" sz="1300" dirty="0">
                <a:solidFill>
                  <a:srgbClr val="B7B7B7"/>
                </a:solidFill>
                <a:latin typeface="Calibri"/>
                <a:ea typeface="Calibri"/>
                <a:cs typeface="Calibri"/>
                <a:sym typeface="Calibri"/>
              </a:rPr>
              <a:t>Jupyter notebook: </a:t>
            </a:r>
            <a:r>
              <a:rPr lang="en-US" sz="1300" dirty="0">
                <a:solidFill>
                  <a:srgbClr val="B7B7B7"/>
                </a:solidFill>
                <a:latin typeface="Calibri"/>
                <a:cs typeface="Calibri"/>
              </a:rPr>
              <a:t>https://github.com/cristina-iacob/Predicting-Ad-Click/blob/main/AdClickPrediction.ipynb</a:t>
            </a:r>
            <a:endParaRPr sz="1300" dirty="0">
              <a:solidFill>
                <a:srgbClr val="B7B7B7"/>
              </a:solidFill>
              <a:latin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>
            <a:spLocks noGrp="1"/>
          </p:cNvSpPr>
          <p:nvPr>
            <p:ph type="title"/>
          </p:nvPr>
        </p:nvSpPr>
        <p:spPr>
          <a:xfrm>
            <a:off x="964318" y="1408487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Questions?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D6ACD0-63BC-2B4D-A239-FCD1C2AA7D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4033" y="2886362"/>
            <a:ext cx="1433384" cy="13797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28;p13">
            <a:extLst>
              <a:ext uri="{FF2B5EF4-FFF2-40B4-BE49-F238E27FC236}">
                <a16:creationId xmlns:a16="http://schemas.microsoft.com/office/drawing/2014/main" id="{B3B2156A-A8C5-D14D-9DC3-F35C333D4934}"/>
              </a:ext>
            </a:extLst>
          </p:cNvPr>
          <p:cNvSpPr txBox="1">
            <a:spLocks/>
          </p:cNvSpPr>
          <p:nvPr/>
        </p:nvSpPr>
        <p:spPr>
          <a:xfrm>
            <a:off x="1400782" y="1426169"/>
            <a:ext cx="6568212" cy="14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r>
              <a:rPr lang="en-US" sz="4400" b="1" dirty="0">
                <a:solidFill>
                  <a:schemeClr val="accent3"/>
                </a:solidFill>
                <a:latin typeface="+mn-lt"/>
              </a:rPr>
              <a:t>Additional Resources</a:t>
            </a:r>
            <a:endParaRPr lang="en-US" sz="1800" b="1" dirty="0">
              <a:solidFill>
                <a:schemeClr val="accent3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035908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>
            <a:spLocks noGrp="1"/>
          </p:cNvSpPr>
          <p:nvPr>
            <p:ph type="title"/>
          </p:nvPr>
        </p:nvSpPr>
        <p:spPr>
          <a:xfrm>
            <a:off x="6532529" y="1857275"/>
            <a:ext cx="2248305" cy="15992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/>
              <a:t>Numerical</a:t>
            </a:r>
            <a:br>
              <a:rPr lang="en-US" sz="2700" dirty="0"/>
            </a:br>
            <a:r>
              <a:rPr lang="en-US" sz="2700" dirty="0"/>
              <a:t>variables visualization</a:t>
            </a:r>
            <a:endParaRPr sz="27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512017-970C-CE4D-8D23-D87BCF3390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127" y="217656"/>
            <a:ext cx="5076087" cy="470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747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>
            <a:spLocks noGrp="1"/>
          </p:cNvSpPr>
          <p:nvPr>
            <p:ph type="title"/>
          </p:nvPr>
        </p:nvSpPr>
        <p:spPr>
          <a:xfrm>
            <a:off x="546776" y="307336"/>
            <a:ext cx="6184764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/>
              <a:t>Correlation matrix</a:t>
            </a:r>
            <a:endParaRPr sz="27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13C078-29E5-AA4E-81DE-FF996471F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686" y="830032"/>
            <a:ext cx="7018612" cy="3943006"/>
          </a:xfrm>
          <a:prstGeom prst="rect">
            <a:avLst/>
          </a:prstGeom>
        </p:spPr>
      </p:pic>
      <p:sp>
        <p:nvSpPr>
          <p:cNvPr id="6" name="Google Shape;151;p16">
            <a:extLst>
              <a:ext uri="{FF2B5EF4-FFF2-40B4-BE49-F238E27FC236}">
                <a16:creationId xmlns:a16="http://schemas.microsoft.com/office/drawing/2014/main" id="{F5003A39-2411-0F40-A064-96CEDD99EDCB}"/>
              </a:ext>
            </a:extLst>
          </p:cNvPr>
          <p:cNvSpPr txBox="1"/>
          <p:nvPr/>
        </p:nvSpPr>
        <p:spPr>
          <a:xfrm>
            <a:off x="819150" y="4556104"/>
            <a:ext cx="7651609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en" sz="1300" dirty="0">
                <a:solidFill>
                  <a:srgbClr val="B7B7B7"/>
                </a:solidFill>
                <a:latin typeface="Calibri"/>
                <a:ea typeface="Calibri"/>
                <a:cs typeface="Calibri"/>
                <a:sym typeface="Calibri"/>
              </a:rPr>
              <a:t>Jupyter notebook: </a:t>
            </a:r>
            <a:r>
              <a:rPr lang="en-US" sz="1300" dirty="0">
                <a:solidFill>
                  <a:srgbClr val="B7B7B7"/>
                </a:solidFill>
                <a:latin typeface="Calibri"/>
                <a:cs typeface="Calibri"/>
              </a:rPr>
              <a:t>https://github.com/cristina-iacob/Predicting-Ad-Click/blob/main/AdClickPrediction.ipynb</a:t>
            </a:r>
            <a:endParaRPr sz="1300" dirty="0">
              <a:solidFill>
                <a:srgbClr val="B7B7B7"/>
              </a:solidFill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513792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>
            <a:spLocks noGrp="1"/>
          </p:cNvSpPr>
          <p:nvPr>
            <p:ph type="title"/>
          </p:nvPr>
        </p:nvSpPr>
        <p:spPr>
          <a:xfrm>
            <a:off x="864546" y="383165"/>
            <a:ext cx="6184764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/>
              <a:t>Visualizing our mistakes</a:t>
            </a:r>
            <a:endParaRPr sz="27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AC6811-598F-3141-91B4-E9817CEEF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546" y="955418"/>
            <a:ext cx="6964905" cy="2792132"/>
          </a:xfrm>
          <a:prstGeom prst="rect">
            <a:avLst/>
          </a:prstGeom>
        </p:spPr>
      </p:pic>
      <p:sp>
        <p:nvSpPr>
          <p:cNvPr id="7" name="Google Shape;151;p16">
            <a:extLst>
              <a:ext uri="{FF2B5EF4-FFF2-40B4-BE49-F238E27FC236}">
                <a16:creationId xmlns:a16="http://schemas.microsoft.com/office/drawing/2014/main" id="{D6B9C53C-A871-C54A-9FBF-1821DD7D3DD4}"/>
              </a:ext>
            </a:extLst>
          </p:cNvPr>
          <p:cNvSpPr txBox="1"/>
          <p:nvPr/>
        </p:nvSpPr>
        <p:spPr>
          <a:xfrm>
            <a:off x="819150" y="4556104"/>
            <a:ext cx="7651609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en" sz="1300" dirty="0">
                <a:solidFill>
                  <a:srgbClr val="B7B7B7"/>
                </a:solidFill>
                <a:latin typeface="Calibri"/>
                <a:ea typeface="Calibri"/>
                <a:cs typeface="Calibri"/>
                <a:sym typeface="Calibri"/>
              </a:rPr>
              <a:t>Jupyter notebook: </a:t>
            </a:r>
            <a:r>
              <a:rPr lang="en-US" sz="1300" dirty="0">
                <a:solidFill>
                  <a:srgbClr val="B7B7B7"/>
                </a:solidFill>
                <a:latin typeface="Calibri"/>
                <a:cs typeface="Calibri"/>
              </a:rPr>
              <a:t>https://github.com/cristina-iacob/Predicting-Ad-Click/blob/main/AdClickPrediction.ipynb</a:t>
            </a:r>
            <a:endParaRPr sz="1300" dirty="0">
              <a:solidFill>
                <a:srgbClr val="B7B7B7"/>
              </a:solidFill>
              <a:latin typeface="Calibri"/>
              <a:cs typeface="Calibri"/>
              <a:sym typeface="Calibr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73761B-97A4-574E-BBB3-DC68083410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266" y="3819637"/>
            <a:ext cx="5642044" cy="736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1593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>
            <a:spLocks noGrp="1"/>
          </p:cNvSpPr>
          <p:nvPr>
            <p:ph type="title"/>
          </p:nvPr>
        </p:nvSpPr>
        <p:spPr>
          <a:xfrm>
            <a:off x="864545" y="383165"/>
            <a:ext cx="6524297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/>
              <a:t>Logistic Regression Classification Report</a:t>
            </a:r>
            <a:endParaRPr sz="2700" dirty="0"/>
          </a:p>
        </p:txBody>
      </p:sp>
      <p:sp>
        <p:nvSpPr>
          <p:cNvPr id="7" name="Google Shape;151;p16">
            <a:extLst>
              <a:ext uri="{FF2B5EF4-FFF2-40B4-BE49-F238E27FC236}">
                <a16:creationId xmlns:a16="http://schemas.microsoft.com/office/drawing/2014/main" id="{D6B9C53C-A871-C54A-9FBF-1821DD7D3DD4}"/>
              </a:ext>
            </a:extLst>
          </p:cNvPr>
          <p:cNvSpPr txBox="1"/>
          <p:nvPr/>
        </p:nvSpPr>
        <p:spPr>
          <a:xfrm>
            <a:off x="819150" y="4556104"/>
            <a:ext cx="7651609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en" sz="1300" dirty="0">
                <a:solidFill>
                  <a:srgbClr val="B7B7B7"/>
                </a:solidFill>
                <a:latin typeface="Calibri"/>
                <a:ea typeface="Calibri"/>
                <a:cs typeface="Calibri"/>
                <a:sym typeface="Calibri"/>
              </a:rPr>
              <a:t>Jupyter notebook: </a:t>
            </a:r>
            <a:r>
              <a:rPr lang="en-US" sz="1300" dirty="0">
                <a:solidFill>
                  <a:srgbClr val="B7B7B7"/>
                </a:solidFill>
                <a:latin typeface="Calibri"/>
                <a:cs typeface="Calibri"/>
              </a:rPr>
              <a:t>https://github.com/cristina-iacob/Predicting-Ad-Click/blob/main/AdClickPrediction.ipynb</a:t>
            </a:r>
            <a:endParaRPr sz="1300" dirty="0">
              <a:solidFill>
                <a:srgbClr val="B7B7B7"/>
              </a:solidFill>
              <a:latin typeface="Calibri"/>
              <a:cs typeface="Calibri"/>
              <a:sym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FA99A2-9114-7F47-B654-3CE3B67846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979" y="1065606"/>
            <a:ext cx="6524297" cy="2229915"/>
          </a:xfrm>
          <a:prstGeom prst="rect">
            <a:avLst/>
          </a:prstGeom>
        </p:spPr>
      </p:pic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41B3940F-B50D-B947-BC41-672330F380FE}"/>
              </a:ext>
            </a:extLst>
          </p:cNvPr>
          <p:cNvSpPr txBox="1">
            <a:spLocks/>
          </p:cNvSpPr>
          <p:nvPr/>
        </p:nvSpPr>
        <p:spPr>
          <a:xfrm>
            <a:off x="558459" y="3026317"/>
            <a:ext cx="8165290" cy="1424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46050" indent="0">
              <a:buFont typeface="Calibri"/>
              <a:buNone/>
            </a:pPr>
            <a:endParaRPr lang="en-US" dirty="0"/>
          </a:p>
          <a:p>
            <a:r>
              <a:rPr lang="en-US" sz="1400" dirty="0"/>
              <a:t>Precision – outcomes correctly predicted: higher for predicting “</a:t>
            </a:r>
            <a:r>
              <a:rPr lang="en-US" sz="1400" dirty="0" err="1"/>
              <a:t>ckick</a:t>
            </a:r>
            <a:r>
              <a:rPr lang="en-US" sz="1400" dirty="0"/>
              <a:t>”</a:t>
            </a:r>
          </a:p>
          <a:p>
            <a:r>
              <a:rPr lang="en-US" sz="1400" dirty="0"/>
              <a:t>Recall – actual positives correctly identified: higher for predicting “no click”</a:t>
            </a:r>
          </a:p>
          <a:p>
            <a:r>
              <a:rPr lang="en-US" sz="1400" dirty="0"/>
              <a:t>F1 – score – weighted average of precision and recall: same value for predicting “click” and “no click “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163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>
            <a:spLocks noGrp="1"/>
          </p:cNvSpPr>
          <p:nvPr>
            <p:ph type="title"/>
          </p:nvPr>
        </p:nvSpPr>
        <p:spPr>
          <a:xfrm>
            <a:off x="819150" y="548178"/>
            <a:ext cx="7505700" cy="7066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</a:t>
            </a:r>
            <a:endParaRPr dirty="0"/>
          </a:p>
        </p:txBody>
      </p:sp>
      <p:sp>
        <p:nvSpPr>
          <p:cNvPr id="150" name="Google Shape;150;p16"/>
          <p:cNvSpPr txBox="1">
            <a:spLocks noGrp="1"/>
          </p:cNvSpPr>
          <p:nvPr>
            <p:ph type="body" idx="1"/>
          </p:nvPr>
        </p:nvSpPr>
        <p:spPr>
          <a:xfrm>
            <a:off x="739935" y="1727805"/>
            <a:ext cx="7881376" cy="8217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>
              <a:buSzPts val="1800"/>
              <a:buNone/>
            </a:pPr>
            <a:r>
              <a:rPr lang="en-US" sz="1800" dirty="0"/>
              <a:t>Can we predict who is more likely to click an ad, based on the customer profile and ad headline?</a:t>
            </a:r>
            <a:endParaRPr sz="1800" dirty="0"/>
          </a:p>
        </p:txBody>
      </p:sp>
      <p:sp>
        <p:nvSpPr>
          <p:cNvPr id="151" name="Google Shape;151;p16"/>
          <p:cNvSpPr txBox="1"/>
          <p:nvPr/>
        </p:nvSpPr>
        <p:spPr>
          <a:xfrm>
            <a:off x="961823" y="4575560"/>
            <a:ext cx="74376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en" sz="1300" dirty="0">
                <a:solidFill>
                  <a:srgbClr val="B7B7B7"/>
                </a:solidFill>
                <a:latin typeface="Calibri"/>
                <a:ea typeface="Calibri"/>
                <a:cs typeface="Calibri"/>
                <a:sym typeface="Calibri"/>
              </a:rPr>
              <a:t>Data source: </a:t>
            </a:r>
            <a:r>
              <a:rPr lang="en-US" sz="1300" dirty="0">
                <a:solidFill>
                  <a:srgbClr val="B7B7B7"/>
                </a:solidFill>
                <a:latin typeface="Calibri"/>
                <a:cs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https://www.kaggle.com/shubhamsarafo/advertising</a:t>
            </a:r>
            <a:endParaRPr sz="1300" dirty="0">
              <a:solidFill>
                <a:srgbClr val="B7B7B7"/>
              </a:solidFill>
              <a:latin typeface="Calibri"/>
              <a:cs typeface="Calibri"/>
              <a:sym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89776E-61A9-E646-B1BF-F80766CE16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2378" y="2386739"/>
            <a:ext cx="2684100" cy="2350958"/>
          </a:xfrm>
          <a:prstGeom prst="rect">
            <a:avLst/>
          </a:prstGeom>
        </p:spPr>
      </p:pic>
      <p:sp>
        <p:nvSpPr>
          <p:cNvPr id="12" name="Google Shape;150;p16">
            <a:extLst>
              <a:ext uri="{FF2B5EF4-FFF2-40B4-BE49-F238E27FC236}">
                <a16:creationId xmlns:a16="http://schemas.microsoft.com/office/drawing/2014/main" id="{69E8AD21-A009-0642-AC0D-366B13C5B7FA}"/>
              </a:ext>
            </a:extLst>
          </p:cNvPr>
          <p:cNvSpPr txBox="1">
            <a:spLocks/>
          </p:cNvSpPr>
          <p:nvPr/>
        </p:nvSpPr>
        <p:spPr>
          <a:xfrm>
            <a:off x="739935" y="1191196"/>
            <a:ext cx="7881376" cy="514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14300" indent="0">
              <a:buSzPts val="1800"/>
              <a:buFont typeface="Calibri"/>
              <a:buNone/>
            </a:pPr>
            <a:r>
              <a:rPr lang="en-US" sz="1800" dirty="0"/>
              <a:t>Explore the relationships between the predicting variables and label </a:t>
            </a:r>
          </a:p>
        </p:txBody>
      </p:sp>
      <p:sp>
        <p:nvSpPr>
          <p:cNvPr id="14" name="Google Shape;149;p16">
            <a:extLst>
              <a:ext uri="{FF2B5EF4-FFF2-40B4-BE49-F238E27FC236}">
                <a16:creationId xmlns:a16="http://schemas.microsoft.com/office/drawing/2014/main" id="{C830AB81-E428-0E42-887C-EA5413F4E53E}"/>
              </a:ext>
            </a:extLst>
          </p:cNvPr>
          <p:cNvSpPr txBox="1">
            <a:spLocks/>
          </p:cNvSpPr>
          <p:nvPr/>
        </p:nvSpPr>
        <p:spPr>
          <a:xfrm>
            <a:off x="819150" y="2689284"/>
            <a:ext cx="7505700" cy="706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r>
              <a:rPr lang="en-US" dirty="0"/>
              <a:t>Intended audience</a:t>
            </a:r>
          </a:p>
        </p:txBody>
      </p:sp>
      <p:sp>
        <p:nvSpPr>
          <p:cNvPr id="16" name="Google Shape;150;p16">
            <a:extLst>
              <a:ext uri="{FF2B5EF4-FFF2-40B4-BE49-F238E27FC236}">
                <a16:creationId xmlns:a16="http://schemas.microsoft.com/office/drawing/2014/main" id="{4087F996-ADF4-3D4E-9338-EF44A4996965}"/>
              </a:ext>
            </a:extLst>
          </p:cNvPr>
          <p:cNvSpPr txBox="1">
            <a:spLocks/>
          </p:cNvSpPr>
          <p:nvPr/>
        </p:nvSpPr>
        <p:spPr>
          <a:xfrm>
            <a:off x="739935" y="3300200"/>
            <a:ext cx="5038295" cy="1200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14300" indent="0">
              <a:buSzPts val="1800"/>
              <a:buFont typeface="Calibri"/>
              <a:buNone/>
            </a:pPr>
            <a:r>
              <a:rPr lang="en-US" sz="1800" dirty="0"/>
              <a:t>Marketing/Sale teams</a:t>
            </a:r>
          </a:p>
          <a:p>
            <a:pPr marL="114300" indent="0">
              <a:buSzPts val="1800"/>
              <a:buFont typeface="Calibri"/>
              <a:buNone/>
            </a:pPr>
            <a:r>
              <a:rPr lang="en-US" sz="1800" dirty="0"/>
              <a:t>Product owners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>
            <a:spLocks noGrp="1"/>
          </p:cNvSpPr>
          <p:nvPr>
            <p:ph type="title"/>
          </p:nvPr>
        </p:nvSpPr>
        <p:spPr>
          <a:xfrm>
            <a:off x="819151" y="501889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Description</a:t>
            </a:r>
            <a:endParaRPr dirty="0"/>
          </a:p>
        </p:txBody>
      </p:sp>
      <p:sp>
        <p:nvSpPr>
          <p:cNvPr id="150" name="Google Shape;150;p16"/>
          <p:cNvSpPr txBox="1">
            <a:spLocks noGrp="1"/>
          </p:cNvSpPr>
          <p:nvPr>
            <p:ph type="body" idx="1"/>
          </p:nvPr>
        </p:nvSpPr>
        <p:spPr>
          <a:xfrm>
            <a:off x="723084" y="1022469"/>
            <a:ext cx="7676339" cy="10696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>
              <a:buSzPts val="1800"/>
              <a:buNone/>
            </a:pPr>
            <a:r>
              <a:rPr lang="en-US" sz="1800" dirty="0"/>
              <a:t>Data set consists of 1000 observations and 10 features:</a:t>
            </a:r>
            <a:endParaRPr sz="1800" dirty="0"/>
          </a:p>
        </p:txBody>
      </p:sp>
      <p:sp>
        <p:nvSpPr>
          <p:cNvPr id="6" name="Google Shape;151;p16">
            <a:extLst>
              <a:ext uri="{FF2B5EF4-FFF2-40B4-BE49-F238E27FC236}">
                <a16:creationId xmlns:a16="http://schemas.microsoft.com/office/drawing/2014/main" id="{9593ABB1-6055-E144-B17E-75E1FA33F672}"/>
              </a:ext>
            </a:extLst>
          </p:cNvPr>
          <p:cNvSpPr txBox="1"/>
          <p:nvPr/>
        </p:nvSpPr>
        <p:spPr>
          <a:xfrm>
            <a:off x="961823" y="4575560"/>
            <a:ext cx="74376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en" sz="1300" dirty="0">
                <a:solidFill>
                  <a:srgbClr val="B7B7B7"/>
                </a:solidFill>
                <a:latin typeface="Calibri"/>
                <a:ea typeface="Calibri"/>
                <a:cs typeface="Calibri"/>
                <a:sym typeface="Calibri"/>
              </a:rPr>
              <a:t>Data source: </a:t>
            </a:r>
            <a:r>
              <a:rPr lang="en-US" sz="1300" dirty="0">
                <a:solidFill>
                  <a:srgbClr val="B7B7B7"/>
                </a:solidFill>
                <a:latin typeface="Calibri"/>
                <a:cs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https://www.kaggle.com/shubhamsarafo/advertising</a:t>
            </a:r>
            <a:endParaRPr sz="1300" dirty="0">
              <a:solidFill>
                <a:srgbClr val="B7B7B7"/>
              </a:solidFill>
              <a:latin typeface="Calibri"/>
              <a:cs typeface="Calibri"/>
              <a:sym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EA5B9B-4C48-5947-9F52-541B18E4A4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5140" y="1519724"/>
            <a:ext cx="6187562" cy="29343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1FB2E4-BF7A-514C-BFC8-F334551A99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7321966" y="653218"/>
            <a:ext cx="1121104" cy="1121104"/>
          </a:xfrm>
          <a:prstGeom prst="rect">
            <a:avLst/>
          </a:prstGeom>
          <a:noFill/>
          <a:effectLst>
            <a:reflection endPos="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813674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F07FD-5D3B-7248-B5D0-81E179F9E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53" y="415272"/>
            <a:ext cx="7505700" cy="954600"/>
          </a:xfrm>
        </p:spPr>
        <p:txBody>
          <a:bodyPr/>
          <a:lstStyle/>
          <a:p>
            <a:r>
              <a:rPr lang="en-US" sz="2400" dirty="0"/>
              <a:t>Visualizing relations between features and label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ED2C9E63-FFF9-3F47-9665-5813591C1B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06548" y="832026"/>
            <a:ext cx="4342370" cy="514632"/>
          </a:xfrm>
        </p:spPr>
        <p:txBody>
          <a:bodyPr/>
          <a:lstStyle/>
          <a:p>
            <a:pPr marL="146050" indent="0">
              <a:buNone/>
            </a:pPr>
            <a:r>
              <a:rPr lang="en-US" sz="1800" dirty="0"/>
              <a:t>Which customers clicked more on an Ad?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F63987-D0E3-6F45-9E61-BE749BE5E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352" y="1484548"/>
            <a:ext cx="3904177" cy="242623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4367DA7-3A14-4440-868C-EABC21406C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5463" y="1422533"/>
            <a:ext cx="3670713" cy="253573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C300298-312E-0A45-9136-1E4BCBAF555C}"/>
              </a:ext>
            </a:extLst>
          </p:cNvPr>
          <p:cNvSpPr/>
          <p:nvPr/>
        </p:nvSpPr>
        <p:spPr>
          <a:xfrm>
            <a:off x="717875" y="4020285"/>
            <a:ext cx="41459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Customers with an average around 40 years old are the most contributors to ad clicking.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93F278F-D2C0-CD42-BB9E-CCDF0758729E}"/>
              </a:ext>
            </a:extLst>
          </p:cNvPr>
          <p:cNvSpPr/>
          <p:nvPr/>
        </p:nvSpPr>
        <p:spPr>
          <a:xfrm>
            <a:off x="5330204" y="4034145"/>
            <a:ext cx="27318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Females tend to click more on Ads.</a:t>
            </a:r>
          </a:p>
        </p:txBody>
      </p:sp>
      <p:sp>
        <p:nvSpPr>
          <p:cNvPr id="19" name="Google Shape;151;p16">
            <a:extLst>
              <a:ext uri="{FF2B5EF4-FFF2-40B4-BE49-F238E27FC236}">
                <a16:creationId xmlns:a16="http://schemas.microsoft.com/office/drawing/2014/main" id="{2F6385B5-63C5-0A4F-B06B-A585FFAEAC9D}"/>
              </a:ext>
            </a:extLst>
          </p:cNvPr>
          <p:cNvSpPr txBox="1"/>
          <p:nvPr/>
        </p:nvSpPr>
        <p:spPr>
          <a:xfrm>
            <a:off x="961823" y="4575560"/>
            <a:ext cx="74376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en" sz="1300" dirty="0">
                <a:solidFill>
                  <a:srgbClr val="B7B7B7"/>
                </a:solidFill>
                <a:latin typeface="Calibri"/>
                <a:ea typeface="Calibri"/>
                <a:cs typeface="Calibri"/>
                <a:sym typeface="Calibri"/>
              </a:rPr>
              <a:t>Data source: </a:t>
            </a:r>
            <a:r>
              <a:rPr lang="en-US" sz="1300" dirty="0">
                <a:solidFill>
                  <a:srgbClr val="B7B7B7"/>
                </a:solidFill>
                <a:latin typeface="Calibri"/>
                <a:cs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https://www.kaggle.com/shubhamsarafo/advertising</a:t>
            </a:r>
            <a:endParaRPr sz="1300" dirty="0">
              <a:solidFill>
                <a:srgbClr val="B7B7B7"/>
              </a:solidFill>
              <a:latin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FF8D9E3-FE05-DB4B-A9EF-7F876E8B7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059" y="337451"/>
            <a:ext cx="7901882" cy="954600"/>
          </a:xfrm>
        </p:spPr>
        <p:txBody>
          <a:bodyPr/>
          <a:lstStyle/>
          <a:p>
            <a:r>
              <a:rPr lang="en-US" sz="2400" dirty="0"/>
              <a:t>Visualizing relations between features and label (cont’d)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AE4663C-45E4-7145-9663-22D62AE03E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80596" y="814751"/>
            <a:ext cx="4342370" cy="514632"/>
          </a:xfrm>
        </p:spPr>
        <p:txBody>
          <a:bodyPr/>
          <a:lstStyle/>
          <a:p>
            <a:pPr marL="146050" indent="0">
              <a:buNone/>
            </a:pPr>
            <a:r>
              <a:rPr lang="en-US" sz="1800" dirty="0"/>
              <a:t>Which customers clicked more on an Ad?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61695C-CF3D-4E4E-893F-EE68CE4C3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418" y="1605618"/>
            <a:ext cx="2943708" cy="18753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5A6D930-BAF0-D240-8C1A-4B079F1312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6498" y="1605618"/>
            <a:ext cx="3051004" cy="18753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444224F-DE58-CF4E-BE8D-C1A7887FD1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145" y="1599408"/>
            <a:ext cx="2862221" cy="191584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DABAF1C-00EA-5C4B-BDC0-3CB39AABC095}"/>
              </a:ext>
            </a:extLst>
          </p:cNvPr>
          <p:cNvSpPr/>
          <p:nvPr/>
        </p:nvSpPr>
        <p:spPr>
          <a:xfrm>
            <a:off x="2029838" y="3689155"/>
            <a:ext cx="541506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Customers who spent less time on the site and/or browsing the internet</a:t>
            </a:r>
          </a:p>
          <a:p>
            <a:endParaRPr lang="en-US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Customers from regions with a lower average income</a:t>
            </a:r>
          </a:p>
        </p:txBody>
      </p:sp>
      <p:sp>
        <p:nvSpPr>
          <p:cNvPr id="16" name="Google Shape;151;p16">
            <a:extLst>
              <a:ext uri="{FF2B5EF4-FFF2-40B4-BE49-F238E27FC236}">
                <a16:creationId xmlns:a16="http://schemas.microsoft.com/office/drawing/2014/main" id="{425152EB-E088-4544-9EC8-9192B803CCF3}"/>
              </a:ext>
            </a:extLst>
          </p:cNvPr>
          <p:cNvSpPr txBox="1"/>
          <p:nvPr/>
        </p:nvSpPr>
        <p:spPr>
          <a:xfrm>
            <a:off x="961823" y="4575560"/>
            <a:ext cx="74376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en" sz="1300" dirty="0">
                <a:solidFill>
                  <a:srgbClr val="B7B7B7"/>
                </a:solidFill>
                <a:latin typeface="Calibri"/>
                <a:ea typeface="Calibri"/>
                <a:cs typeface="Calibri"/>
                <a:sym typeface="Calibri"/>
              </a:rPr>
              <a:t>Data source: </a:t>
            </a:r>
            <a:r>
              <a:rPr lang="en-US" sz="1300" dirty="0">
                <a:solidFill>
                  <a:srgbClr val="B7B7B7"/>
                </a:solidFill>
                <a:latin typeface="Calibri"/>
                <a:cs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https://www.kaggle.com/shubhamsarafo/advertising</a:t>
            </a:r>
            <a:endParaRPr sz="1300" dirty="0">
              <a:solidFill>
                <a:srgbClr val="B7B7B7"/>
              </a:solidFill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89225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59F7F42-2C5A-7645-A0B9-2003B18F3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059" y="337451"/>
            <a:ext cx="7901882" cy="954600"/>
          </a:xfrm>
        </p:spPr>
        <p:txBody>
          <a:bodyPr/>
          <a:lstStyle/>
          <a:p>
            <a:r>
              <a:rPr lang="en-US" sz="2400" dirty="0"/>
              <a:t>Visualizing relations between features and label (cont’d)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AC712F05-2991-B846-9B23-25909FF7B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4181" y="665594"/>
            <a:ext cx="6554976" cy="514632"/>
          </a:xfrm>
        </p:spPr>
        <p:txBody>
          <a:bodyPr/>
          <a:lstStyle/>
          <a:p>
            <a:pPr marL="146050" indent="0">
              <a:buNone/>
            </a:pPr>
            <a:r>
              <a:rPr lang="en-US" sz="1800" dirty="0"/>
              <a:t>On which months /days/ hours customers clicked more on an Ad?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96D25A-16A7-E446-9D96-CAFDE0B55A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134" y="2364124"/>
            <a:ext cx="6543472" cy="17144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5A5AE98-3788-D140-BDFA-395DE8E029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736" y="1010497"/>
            <a:ext cx="3362796" cy="135362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9142339-AEA8-194C-9504-7AD35C05FE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1208" y="1010497"/>
            <a:ext cx="3448611" cy="135362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7B577FF-F563-D140-8C54-28A2DE573D41}"/>
              </a:ext>
            </a:extLst>
          </p:cNvPr>
          <p:cNvSpPr txBox="1"/>
          <p:nvPr/>
        </p:nvSpPr>
        <p:spPr>
          <a:xfrm>
            <a:off x="8060987" y="3664085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D8F2348-C92C-9B4F-B3AC-90B117332591}"/>
              </a:ext>
            </a:extLst>
          </p:cNvPr>
          <p:cNvSpPr/>
          <p:nvPr/>
        </p:nvSpPr>
        <p:spPr>
          <a:xfrm>
            <a:off x="1085134" y="4020832"/>
            <a:ext cx="731428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Data is only for January to July, 2016. </a:t>
            </a:r>
          </a:p>
          <a:p>
            <a:pPr algn="ctr"/>
            <a:r>
              <a:rPr lang="en-US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Uneven hourly/daily/monthly frequency, no realistic patterns however</a:t>
            </a:r>
          </a:p>
          <a:p>
            <a:pPr algn="ctr"/>
            <a:r>
              <a:rPr lang="en-US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Females are the main contributor on ad click except for March, Wednesdays and Thursdays</a:t>
            </a:r>
          </a:p>
        </p:txBody>
      </p:sp>
      <p:sp>
        <p:nvSpPr>
          <p:cNvPr id="18" name="Google Shape;151;p16">
            <a:extLst>
              <a:ext uri="{FF2B5EF4-FFF2-40B4-BE49-F238E27FC236}">
                <a16:creationId xmlns:a16="http://schemas.microsoft.com/office/drawing/2014/main" id="{9FD2E13F-224E-1646-BEC5-C5259C3F073A}"/>
              </a:ext>
            </a:extLst>
          </p:cNvPr>
          <p:cNvSpPr txBox="1"/>
          <p:nvPr/>
        </p:nvSpPr>
        <p:spPr>
          <a:xfrm>
            <a:off x="638070" y="4595018"/>
            <a:ext cx="74376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en" sz="1300" dirty="0">
                <a:solidFill>
                  <a:srgbClr val="B7B7B7"/>
                </a:solidFill>
                <a:latin typeface="Calibri"/>
                <a:ea typeface="Calibri"/>
                <a:cs typeface="Calibri"/>
                <a:sym typeface="Calibri"/>
              </a:rPr>
              <a:t>Data source: </a:t>
            </a:r>
            <a:r>
              <a:rPr lang="en-US" sz="1300" dirty="0">
                <a:solidFill>
                  <a:srgbClr val="B7B7B7"/>
                </a:solidFill>
                <a:latin typeface="Calibri"/>
                <a:cs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https://www.kaggle.com/shubhamsarafo/advertising</a:t>
            </a:r>
            <a:endParaRPr sz="1300" dirty="0">
              <a:solidFill>
                <a:srgbClr val="B7B7B7"/>
              </a:solidFill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70294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AE7CCFE-67C6-1542-88A6-604AB1515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059" y="337451"/>
            <a:ext cx="7901882" cy="954600"/>
          </a:xfrm>
        </p:spPr>
        <p:txBody>
          <a:bodyPr/>
          <a:lstStyle/>
          <a:p>
            <a:r>
              <a:rPr lang="en-US" sz="2400" dirty="0"/>
              <a:t>Visualizing relations between features and label (cont’d)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9EADF88C-FC76-F84B-98BD-0D7392253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58391" y="665640"/>
            <a:ext cx="6206247" cy="793556"/>
          </a:xfrm>
        </p:spPr>
        <p:txBody>
          <a:bodyPr/>
          <a:lstStyle/>
          <a:p>
            <a:pPr marL="146050" indent="0">
              <a:buNone/>
            </a:pPr>
            <a:r>
              <a:rPr lang="en-US" sz="1800" dirty="0"/>
              <a:t>From which countries are customers clicking more on an Ad?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E0CD0B-432F-8E49-9231-4210C67656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858" y="1076335"/>
            <a:ext cx="7271315" cy="266616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3647B02-6823-0941-A0C8-4ABC874C63E8}"/>
              </a:ext>
            </a:extLst>
          </p:cNvPr>
          <p:cNvSpPr/>
          <p:nvPr/>
        </p:nvSpPr>
        <p:spPr>
          <a:xfrm>
            <a:off x="2168534" y="3742500"/>
            <a:ext cx="526339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Customers are from 237 countries and 969 cities</a:t>
            </a:r>
          </a:p>
          <a:p>
            <a:endParaRPr lang="en-US" dirty="0">
              <a:latin typeface="Calibri" panose="020F0502020204030204" pitchFamily="34" charset="0"/>
              <a:ea typeface="Helvetica Neue" panose="02000503000000020004" pitchFamily="2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Most developing countries and females are the active contributors.</a:t>
            </a:r>
          </a:p>
        </p:txBody>
      </p:sp>
      <p:sp>
        <p:nvSpPr>
          <p:cNvPr id="11" name="Google Shape;151;p16">
            <a:extLst>
              <a:ext uri="{FF2B5EF4-FFF2-40B4-BE49-F238E27FC236}">
                <a16:creationId xmlns:a16="http://schemas.microsoft.com/office/drawing/2014/main" id="{783A03FF-E9B7-4242-9FF3-059096FFB844}"/>
              </a:ext>
            </a:extLst>
          </p:cNvPr>
          <p:cNvSpPr txBox="1"/>
          <p:nvPr/>
        </p:nvSpPr>
        <p:spPr>
          <a:xfrm>
            <a:off x="702419" y="4575560"/>
            <a:ext cx="74376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en" sz="1300" dirty="0">
                <a:solidFill>
                  <a:srgbClr val="B7B7B7"/>
                </a:solidFill>
                <a:latin typeface="Calibri"/>
                <a:ea typeface="Calibri"/>
                <a:cs typeface="Calibri"/>
                <a:sym typeface="Calibri"/>
              </a:rPr>
              <a:t>Data source: </a:t>
            </a:r>
            <a:r>
              <a:rPr lang="en-US" sz="1300" dirty="0">
                <a:solidFill>
                  <a:srgbClr val="B7B7B7"/>
                </a:solidFill>
                <a:latin typeface="Calibri"/>
                <a:cs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https://www.kaggle.com/shubhamsarafo/advertising</a:t>
            </a:r>
            <a:endParaRPr sz="1300" dirty="0">
              <a:solidFill>
                <a:srgbClr val="B7B7B7"/>
              </a:solidFill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2807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59F7F42-2C5A-7645-A0B9-2003B18F3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059" y="373254"/>
            <a:ext cx="7901882" cy="954600"/>
          </a:xfrm>
        </p:spPr>
        <p:txBody>
          <a:bodyPr/>
          <a:lstStyle/>
          <a:p>
            <a:r>
              <a:rPr lang="en-US" sz="2400" dirty="0"/>
              <a:t>What about Ad headlines?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AC712F05-2991-B846-9B23-25909FF7B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63" y="871524"/>
            <a:ext cx="6074945" cy="514632"/>
          </a:xfrm>
        </p:spPr>
        <p:txBody>
          <a:bodyPr/>
          <a:lstStyle/>
          <a:p>
            <a:pPr marL="146050" indent="0">
              <a:buNone/>
            </a:pPr>
            <a:r>
              <a:rPr lang="en-US" sz="1800" dirty="0"/>
              <a:t>For the 1000 records there are 1000 unique Ad headlines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B577FF-F563-D140-8C54-28A2DE573D41}"/>
              </a:ext>
            </a:extLst>
          </p:cNvPr>
          <p:cNvSpPr txBox="1"/>
          <p:nvPr/>
        </p:nvSpPr>
        <p:spPr>
          <a:xfrm>
            <a:off x="8060987" y="3664085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8" name="Google Shape;151;p16">
            <a:extLst>
              <a:ext uri="{FF2B5EF4-FFF2-40B4-BE49-F238E27FC236}">
                <a16:creationId xmlns:a16="http://schemas.microsoft.com/office/drawing/2014/main" id="{9FD2E13F-224E-1646-BEC5-C5259C3F073A}"/>
              </a:ext>
            </a:extLst>
          </p:cNvPr>
          <p:cNvSpPr txBox="1"/>
          <p:nvPr/>
        </p:nvSpPr>
        <p:spPr>
          <a:xfrm>
            <a:off x="715752" y="4559237"/>
            <a:ext cx="74376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en" sz="1300" dirty="0">
                <a:solidFill>
                  <a:srgbClr val="B7B7B7"/>
                </a:solidFill>
                <a:latin typeface="Calibri"/>
                <a:ea typeface="Calibri"/>
                <a:cs typeface="Calibri"/>
                <a:sym typeface="Calibri"/>
              </a:rPr>
              <a:t>Data source: </a:t>
            </a:r>
            <a:r>
              <a:rPr lang="en-US" sz="1300" dirty="0">
                <a:solidFill>
                  <a:srgbClr val="B7B7B7"/>
                </a:solidFill>
                <a:latin typeface="Calibri"/>
                <a:cs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https://www.kaggle.com/shubhamsarafo/advertising</a:t>
            </a:r>
            <a:endParaRPr sz="1300" dirty="0">
              <a:solidFill>
                <a:srgbClr val="B7B7B7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DCBBD26F-60B1-4745-A5CD-F51F15BFEF0F}"/>
              </a:ext>
            </a:extLst>
          </p:cNvPr>
          <p:cNvSpPr txBox="1">
            <a:spLocks/>
          </p:cNvSpPr>
          <p:nvPr/>
        </p:nvSpPr>
        <p:spPr>
          <a:xfrm>
            <a:off x="539862" y="1227573"/>
            <a:ext cx="6074945" cy="514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46050" indent="0">
              <a:buFont typeface="Calibri"/>
              <a:buNone/>
            </a:pPr>
            <a:r>
              <a:rPr lang="en-US" sz="1800" dirty="0"/>
              <a:t>What about specific words from the Ad title?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916887-6C79-9447-9741-D418D2F178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8162" y="1742205"/>
            <a:ext cx="5692779" cy="278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5341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1E14D-2853-F44A-8C85-53C5C861E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693085"/>
            <a:ext cx="7505700" cy="954600"/>
          </a:xfrm>
        </p:spPr>
        <p:txBody>
          <a:bodyPr/>
          <a:lstStyle/>
          <a:p>
            <a:r>
              <a:rPr lang="en-US" dirty="0"/>
              <a:t>Pre-processing &amp; Modeling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94D2A-F840-2845-A90E-79A4473D87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16515" y="2503251"/>
            <a:ext cx="3787302" cy="1549940"/>
          </a:xfrm>
        </p:spPr>
        <p:txBody>
          <a:bodyPr/>
          <a:lstStyle/>
          <a:p>
            <a:pPr marL="146050" indent="0">
              <a:buNone/>
            </a:pPr>
            <a:r>
              <a:rPr lang="en-US" sz="2000" b="1" dirty="0"/>
              <a:t>Selected Models</a:t>
            </a:r>
            <a:r>
              <a:rPr lang="en-US" sz="2000" dirty="0"/>
              <a:t>:</a:t>
            </a:r>
          </a:p>
          <a:p>
            <a:pPr>
              <a:buFont typeface="Wingdings" pitchFamily="2" charset="2"/>
              <a:buChar char="Ø"/>
            </a:pPr>
            <a:r>
              <a:rPr lang="en-US" sz="1600" dirty="0"/>
              <a:t>Logistic Regression</a:t>
            </a:r>
          </a:p>
          <a:p>
            <a:pPr>
              <a:buFont typeface="Wingdings" pitchFamily="2" charset="2"/>
              <a:buChar char="Ø"/>
            </a:pPr>
            <a:r>
              <a:rPr lang="en-US" sz="1600" dirty="0"/>
              <a:t>K Nearest Neighbors Classifier</a:t>
            </a:r>
          </a:p>
          <a:p>
            <a:pPr>
              <a:buFont typeface="Wingdings" pitchFamily="2" charset="2"/>
              <a:buChar char="Ø"/>
            </a:pPr>
            <a:r>
              <a:rPr lang="en-US" sz="1600" dirty="0"/>
              <a:t>Random Forest Classifier</a:t>
            </a:r>
          </a:p>
          <a:p>
            <a:pPr>
              <a:buFont typeface="Wingdings" pitchFamily="2" charset="2"/>
              <a:buChar char="Ø"/>
            </a:pPr>
            <a:r>
              <a:rPr lang="en-US" sz="1600" dirty="0"/>
              <a:t>Gradient Boosting Classifier</a:t>
            </a:r>
          </a:p>
          <a:p>
            <a:endParaRPr lang="en-US" dirty="0"/>
          </a:p>
        </p:txBody>
      </p:sp>
      <p:sp>
        <p:nvSpPr>
          <p:cNvPr id="4" name="Google Shape;151;p16">
            <a:extLst>
              <a:ext uri="{FF2B5EF4-FFF2-40B4-BE49-F238E27FC236}">
                <a16:creationId xmlns:a16="http://schemas.microsoft.com/office/drawing/2014/main" id="{445D75D5-891B-0143-B692-ABCE8D59A3B8}"/>
              </a:ext>
            </a:extLst>
          </p:cNvPr>
          <p:cNvSpPr txBox="1"/>
          <p:nvPr/>
        </p:nvSpPr>
        <p:spPr>
          <a:xfrm>
            <a:off x="819150" y="4556104"/>
            <a:ext cx="7651609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Aft>
                <a:spcPts val="1600"/>
              </a:spcAft>
            </a:pPr>
            <a:r>
              <a:rPr lang="en" sz="1300" dirty="0">
                <a:solidFill>
                  <a:srgbClr val="B7B7B7"/>
                </a:solidFill>
                <a:latin typeface="Calibri"/>
                <a:ea typeface="Calibri"/>
                <a:cs typeface="Calibri"/>
                <a:sym typeface="Calibri"/>
              </a:rPr>
              <a:t>Jupyter notebook: </a:t>
            </a:r>
            <a:r>
              <a:rPr lang="en-US" sz="1300" dirty="0">
                <a:solidFill>
                  <a:srgbClr val="B7B7B7"/>
                </a:solidFill>
                <a:latin typeface="Calibri"/>
                <a:cs typeface="Calibri"/>
              </a:rPr>
              <a:t>https://github.com/cristina-iacob/Predicting-Ad-Click/blob/main/AdClickPrediction.ipynb</a:t>
            </a:r>
            <a:endParaRPr sz="1300" dirty="0">
              <a:solidFill>
                <a:srgbClr val="B7B7B7"/>
              </a:solidFill>
              <a:latin typeface="Calibri"/>
              <a:cs typeface="Calibri"/>
              <a:sym typeface="Calibri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D86A3D4-A716-3B45-9B42-CE953C5C4322}"/>
              </a:ext>
            </a:extLst>
          </p:cNvPr>
          <p:cNvSpPr txBox="1">
            <a:spLocks/>
          </p:cNvSpPr>
          <p:nvPr/>
        </p:nvSpPr>
        <p:spPr>
          <a:xfrm>
            <a:off x="1225686" y="1225624"/>
            <a:ext cx="6044118" cy="1346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46050" indent="0">
              <a:buFont typeface="Calibri"/>
              <a:buNone/>
            </a:pPr>
            <a:r>
              <a:rPr lang="en-US" sz="1600" b="1" dirty="0"/>
              <a:t>Data</a:t>
            </a:r>
            <a:r>
              <a:rPr lang="en-US" sz="1600" dirty="0"/>
              <a:t>:</a:t>
            </a:r>
          </a:p>
          <a:p>
            <a:r>
              <a:rPr lang="en-US" sz="1600" dirty="0"/>
              <a:t>Randomly split : 80% for Training and 20% for Testing </a:t>
            </a:r>
          </a:p>
          <a:p>
            <a:r>
              <a:rPr lang="en-US" sz="1600" dirty="0"/>
              <a:t>Numerical variables were scaled</a:t>
            </a:r>
          </a:p>
          <a:p>
            <a:r>
              <a:rPr lang="en-US" sz="1600" dirty="0"/>
              <a:t>Categorical variables were encoded</a:t>
            </a:r>
          </a:p>
        </p:txBody>
      </p:sp>
    </p:spTree>
    <p:extLst>
      <p:ext uri="{BB962C8B-B14F-4D97-AF65-F5344CB8AC3E}">
        <p14:creationId xmlns:p14="http://schemas.microsoft.com/office/powerpoint/2010/main" val="2690408267"/>
      </p:ext>
    </p:extLst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</TotalTime>
  <Words>802</Words>
  <Application>Microsoft Macintosh PowerPoint</Application>
  <PresentationFormat>On-screen Show (16:9)</PresentationFormat>
  <Paragraphs>86</Paragraphs>
  <Slides>19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Arial</vt:lpstr>
      <vt:lpstr>Wingdings</vt:lpstr>
      <vt:lpstr>Helvetica Neue</vt:lpstr>
      <vt:lpstr>Nunito</vt:lpstr>
      <vt:lpstr>Shift</vt:lpstr>
      <vt:lpstr>PowerPoint Presentation</vt:lpstr>
      <vt:lpstr>Goal</vt:lpstr>
      <vt:lpstr>Data Description</vt:lpstr>
      <vt:lpstr>Visualizing relations between features and label</vt:lpstr>
      <vt:lpstr>Visualizing relations between features and label (cont’d)</vt:lpstr>
      <vt:lpstr>Visualizing relations between features and label (cont’d)</vt:lpstr>
      <vt:lpstr>Visualizing relations between features and label (cont’d)</vt:lpstr>
      <vt:lpstr>What about Ad headlines?</vt:lpstr>
      <vt:lpstr>Pre-processing &amp; Modeling</vt:lpstr>
      <vt:lpstr>Results</vt:lpstr>
      <vt:lpstr>Results (cont’d)</vt:lpstr>
      <vt:lpstr>Conclusions:</vt:lpstr>
      <vt:lpstr>Limitations and Next Steps</vt:lpstr>
      <vt:lpstr>Questions?</vt:lpstr>
      <vt:lpstr>PowerPoint Presentation</vt:lpstr>
      <vt:lpstr>Numerical variables visualization</vt:lpstr>
      <vt:lpstr>Correlation matrix</vt:lpstr>
      <vt:lpstr>Visualizing our mistakes</vt:lpstr>
      <vt:lpstr>Logistic Regression Classification Report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 Click Prediction</dc:title>
  <cp:lastModifiedBy>Microsoft Office User</cp:lastModifiedBy>
  <cp:revision>41</cp:revision>
  <dcterms:modified xsi:type="dcterms:W3CDTF">2021-01-08T01:07:46Z</dcterms:modified>
</cp:coreProperties>
</file>